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5783" r:id="rId2"/>
    <p:sldId id="5796" r:id="rId3"/>
    <p:sldId id="5798" r:id="rId4"/>
    <p:sldId id="5799" r:id="rId5"/>
    <p:sldId id="5802" r:id="rId6"/>
    <p:sldId id="5803" r:id="rId7"/>
    <p:sldId id="5777" r:id="rId8"/>
    <p:sldId id="5714" r:id="rId9"/>
    <p:sldId id="5790" r:id="rId10"/>
    <p:sldId id="5778" r:id="rId11"/>
    <p:sldId id="5792" r:id="rId12"/>
    <p:sldId id="5795" r:id="rId13"/>
    <p:sldId id="5779" r:id="rId14"/>
    <p:sldId id="5800" r:id="rId15"/>
    <p:sldId id="5780" r:id="rId16"/>
    <p:sldId id="5801" r:id="rId17"/>
    <p:sldId id="5789" r:id="rId18"/>
    <p:sldId id="5788" r:id="rId19"/>
    <p:sldId id="5793" r:id="rId20"/>
    <p:sldId id="5794" r:id="rId21"/>
    <p:sldId id="298" r:id="rId22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B041"/>
    <a:srgbClr val="171449"/>
    <a:srgbClr val="EEEEEE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814" autoAdjust="0"/>
    <p:restoredTop sz="96196" autoAdjust="0"/>
  </p:normalViewPr>
  <p:slideViewPr>
    <p:cSldViewPr snapToGrid="0" showGuides="1">
      <p:cViewPr varScale="1">
        <p:scale>
          <a:sx n="162" d="100"/>
          <a:sy n="162" d="100"/>
        </p:scale>
        <p:origin x="11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NAME OF DIRECTORY-FILE LOCATION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4247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How to Model Reinsurance in AIR</a:t>
            </a: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94298-0EF4-4360-A58B-C36E3D9C8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761206" y="4613738"/>
            <a:ext cx="45473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Surplus Share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3287429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1532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Surplus Share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Surplus share treaties are a bit of a mix between a quota share and facultative covers and modelling them requires data to be imported and for there to be an accompanying treaty in the model interface</a:t>
            </a:r>
          </a:p>
          <a:p>
            <a:r>
              <a:rPr lang="en-US" dirty="0"/>
              <a:t>The data that gets imported contains the location/layer specific details and can be imported at the same time as the facultative data</a:t>
            </a:r>
          </a:p>
          <a:p>
            <a:pPr lvl="1"/>
            <a:r>
              <a:rPr lang="en-US" dirty="0"/>
              <a:t>The only difference is that reinsurance type changes from FAC to SS</a:t>
            </a:r>
          </a:p>
          <a:p>
            <a:r>
              <a:rPr lang="en-US" dirty="0"/>
              <a:t>This data then links to the model interface via the Reinsurance ID in the import file, this ID must be the treaty name for the reinsurance to apply</a:t>
            </a:r>
          </a:p>
        </p:txBody>
      </p:sp>
    </p:spTree>
    <p:extLst>
      <p:ext uri="{BB962C8B-B14F-4D97-AF65-F5344CB8AC3E}">
        <p14:creationId xmlns:p14="http://schemas.microsoft.com/office/powerpoint/2010/main" val="142067873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Surplus Share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4030540"/>
            <a:ext cx="11165417" cy="1593972"/>
          </a:xfrm>
        </p:spPr>
        <p:txBody>
          <a:bodyPr/>
          <a:lstStyle/>
          <a:p>
            <a:r>
              <a:rPr lang="en-US" dirty="0"/>
              <a:t>In the AIR interface you can set an occurrence limit and/or aggregate limit to the treaty</a:t>
            </a:r>
          </a:p>
          <a:p>
            <a:r>
              <a:rPr lang="en-US" dirty="0"/>
              <a:t>The Treaty ID </a:t>
            </a:r>
            <a:r>
              <a:rPr lang="en-US" dirty="0">
                <a:solidFill>
                  <a:srgbClr val="FF0000"/>
                </a:solidFill>
              </a:rPr>
              <a:t>NEEDS </a:t>
            </a:r>
            <a:r>
              <a:rPr lang="en-US" dirty="0"/>
              <a:t>to be the same as the reinsurance ID in the import file otherwise the treaty will not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1BE10-CBB9-4514-A90D-6F74A7A5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" y="2289028"/>
            <a:ext cx="10584156" cy="13626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A0CA0C-7B64-4AE5-B4C2-9F4D1A8F3A33}"/>
              </a:ext>
            </a:extLst>
          </p:cNvPr>
          <p:cNvSpPr/>
          <p:nvPr/>
        </p:nvSpPr>
        <p:spPr bwMode="auto">
          <a:xfrm>
            <a:off x="2640255" y="3058278"/>
            <a:ext cx="1029457" cy="38150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0648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91935-37CC-41D9-BAE9-7DF6E56F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105806" y="4613738"/>
            <a:ext cx="5606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Excess Per Risk (XPR)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2632029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273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Per Risk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3250617"/>
            <a:ext cx="11165417" cy="2569415"/>
          </a:xfrm>
        </p:spPr>
        <p:txBody>
          <a:bodyPr/>
          <a:lstStyle/>
          <a:p>
            <a:r>
              <a:rPr lang="en-US" dirty="0"/>
              <a:t>XPR treaties are by far the most common type of reinsurance you will use within the model</a:t>
            </a:r>
          </a:p>
          <a:p>
            <a:r>
              <a:rPr lang="en-US" dirty="0"/>
              <a:t>The treaty ID can be any distinct ID (XPR 1, XPR 2 etc.) and the treaty can either apply at the contract level or the Location/Layer Level</a:t>
            </a:r>
          </a:p>
          <a:p>
            <a:r>
              <a:rPr lang="en-US" dirty="0"/>
              <a:t>You will always have a risk limit/retention for the treaty along with an occurrence limit and percent placed</a:t>
            </a:r>
          </a:p>
          <a:p>
            <a:pPr lvl="1"/>
            <a:r>
              <a:rPr lang="en-US" dirty="0"/>
              <a:t>Aggregate limits are available in AIR only</a:t>
            </a:r>
          </a:p>
          <a:p>
            <a:r>
              <a:rPr lang="en-US" dirty="0"/>
              <a:t>You can filter which exposure applies to the treaty by setting a distinct line of business</a:t>
            </a:r>
          </a:p>
          <a:p>
            <a:pPr lvl="1"/>
            <a:r>
              <a:rPr lang="en-US" dirty="0"/>
              <a:t>This can be multiple LOBs in a comma separated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80C3B-0E8E-4CEC-8A18-283CFE56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76" y="1183151"/>
            <a:ext cx="10388448" cy="886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77012-17EF-4739-8EDE-C5747C9D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76" y="2327606"/>
            <a:ext cx="10396422" cy="6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391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0B462-2018-45FC-A825-092D1570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169306" y="4613738"/>
            <a:ext cx="5606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Quota Share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2695529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995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Quota Share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3250617"/>
            <a:ext cx="11165417" cy="2569415"/>
          </a:xfrm>
        </p:spPr>
        <p:txBody>
          <a:bodyPr/>
          <a:lstStyle/>
          <a:p>
            <a:r>
              <a:rPr lang="en-US" dirty="0"/>
              <a:t>Quota Shares cede off a set percentage of business</a:t>
            </a:r>
          </a:p>
          <a:p>
            <a:pPr lvl="1"/>
            <a:r>
              <a:rPr lang="en-US" dirty="0"/>
              <a:t>In AIR you can set which business applies via either Area or Line of business</a:t>
            </a:r>
          </a:p>
          <a:p>
            <a:pPr lvl="2"/>
            <a:r>
              <a:rPr lang="en-US" dirty="0"/>
              <a:t>RMS does not allow you to apply regional quota shares</a:t>
            </a:r>
          </a:p>
          <a:p>
            <a:r>
              <a:rPr lang="en-US" dirty="0"/>
              <a:t>Similar to the other types of treaties you set an occurrence limit and aggregate limit (if applicable)</a:t>
            </a:r>
          </a:p>
          <a:p>
            <a:r>
              <a:rPr lang="en-US" dirty="0"/>
              <a:t>The treaty can apply at the location or layer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E088B-BD56-47E9-A703-F2DC7AAD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1" y="988736"/>
            <a:ext cx="10657217" cy="1048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5D38B-CCBC-48B1-8048-6BC7FAF5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1" y="2364244"/>
            <a:ext cx="10657217" cy="6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10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0B462-2018-45FC-A825-092D1570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169306" y="4613738"/>
            <a:ext cx="5606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Catastrophe Layers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2695529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6622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Catastrophe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3373395"/>
            <a:ext cx="11165417" cy="2251118"/>
          </a:xfrm>
        </p:spPr>
        <p:txBody>
          <a:bodyPr/>
          <a:lstStyle/>
          <a:p>
            <a:r>
              <a:rPr lang="en-US" dirty="0"/>
              <a:t>Typically, we model catastrophe layers in TigerEye, but some situations may call for you to use it within the model</a:t>
            </a:r>
          </a:p>
          <a:p>
            <a:r>
              <a:rPr lang="en-US" dirty="0"/>
              <a:t>These treaties will only have occurrence and aggregate values, these apply at the portfolio level rather than the exposure level</a:t>
            </a:r>
          </a:p>
          <a:p>
            <a:r>
              <a:rPr lang="en-US" dirty="0"/>
              <a:t>The only major difference for these treaties is that you can adjust the number of reinstatements</a:t>
            </a:r>
          </a:p>
          <a:p>
            <a:pPr lvl="1"/>
            <a:r>
              <a:rPr lang="en-US" dirty="0"/>
              <a:t>Usually, cat layers have one or two reinstatements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555F8-FF70-419C-840E-63A2D086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" y="1790022"/>
            <a:ext cx="11009871" cy="7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027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40B462-2018-45FC-A825-092D1570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169306" y="4613738"/>
            <a:ext cx="56065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Homework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2695529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1674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F944-52B2-40D7-821D-83E23B39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F8C5C-5573-4BA6-8C6D-12CB2B68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for this training is to teach new analysts how to create a reinsurance program in AIR to be applied in modelling</a:t>
            </a:r>
          </a:p>
          <a:p>
            <a:r>
              <a:rPr lang="en-US" dirty="0"/>
              <a:t>Analysts should be able to complete the following after this training;</a:t>
            </a:r>
          </a:p>
          <a:p>
            <a:pPr lvl="1"/>
            <a:r>
              <a:rPr lang="en-US" dirty="0"/>
              <a:t>Create a reinsurance program in AIR</a:t>
            </a:r>
          </a:p>
          <a:p>
            <a:pPr lvl="1"/>
            <a:r>
              <a:rPr lang="en-US" dirty="0"/>
              <a:t>Create XPR, Quota Share, Surplus Share, and Catastrophe reinsurance treaties</a:t>
            </a:r>
          </a:p>
          <a:p>
            <a:pPr lvl="1"/>
            <a:r>
              <a:rPr lang="en-US" dirty="0"/>
              <a:t>Understand how the background tables work in regards to Facultative and Surplus Share reinsurance</a:t>
            </a:r>
          </a:p>
        </p:txBody>
      </p:sp>
    </p:spTree>
    <p:extLst>
      <p:ext uri="{BB962C8B-B14F-4D97-AF65-F5344CB8AC3E}">
        <p14:creationId xmlns:p14="http://schemas.microsoft.com/office/powerpoint/2010/main" val="235992299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following reinsurance terms to your analyses using one reinsurance Program</a:t>
            </a:r>
          </a:p>
          <a:p>
            <a:pPr lvl="1"/>
            <a:r>
              <a:rPr lang="en-US" dirty="0"/>
              <a:t>10% Quota Share applied to all </a:t>
            </a:r>
            <a:r>
              <a:rPr lang="en-US" b="1" dirty="0"/>
              <a:t>Contracts</a:t>
            </a:r>
          </a:p>
          <a:p>
            <a:pPr lvl="1"/>
            <a:r>
              <a:rPr lang="en-US" dirty="0"/>
              <a:t>Excess per risk treaty with the following terms at the </a:t>
            </a:r>
            <a:r>
              <a:rPr lang="en-US" b="1" dirty="0"/>
              <a:t>location level</a:t>
            </a:r>
          </a:p>
          <a:p>
            <a:pPr lvl="2"/>
            <a:r>
              <a:rPr lang="en-US" dirty="0"/>
              <a:t>$1M </a:t>
            </a:r>
            <a:r>
              <a:rPr lang="en-US" dirty="0" err="1"/>
              <a:t>xs</a:t>
            </a:r>
            <a:r>
              <a:rPr lang="en-US" dirty="0"/>
              <a:t> $1M</a:t>
            </a:r>
          </a:p>
          <a:p>
            <a:pPr lvl="2"/>
            <a:r>
              <a:rPr lang="en-US" dirty="0"/>
              <a:t>$3M Occurrence Limit</a:t>
            </a:r>
          </a:p>
          <a:p>
            <a:pPr lvl="2"/>
            <a:r>
              <a:rPr lang="en-US" dirty="0"/>
              <a:t>$6M Aggregate Limit</a:t>
            </a:r>
          </a:p>
          <a:p>
            <a:pPr lvl="1"/>
            <a:r>
              <a:rPr lang="en-US" dirty="0"/>
              <a:t>Catastrophe Reinsurance Layer</a:t>
            </a:r>
          </a:p>
          <a:p>
            <a:pPr lvl="2"/>
            <a:r>
              <a:rPr lang="en-US" dirty="0"/>
              <a:t>$10M </a:t>
            </a:r>
            <a:r>
              <a:rPr lang="en-US" dirty="0" err="1"/>
              <a:t>xs</a:t>
            </a:r>
            <a:r>
              <a:rPr lang="en-US" dirty="0"/>
              <a:t> $10M </a:t>
            </a:r>
          </a:p>
          <a:p>
            <a:pPr lvl="2"/>
            <a:r>
              <a:rPr lang="en-US" dirty="0"/>
              <a:t>90% placed </a:t>
            </a:r>
          </a:p>
          <a:p>
            <a:pPr lvl="2"/>
            <a:r>
              <a:rPr lang="en-US" dirty="0"/>
              <a:t>One Reinstatement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3254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25A09-C9E7-4B21-905B-DFAF94166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635892" y="4613738"/>
            <a:ext cx="464799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Creating a Reinsurance Program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3162114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240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Reinsurance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4942654" cy="4256088"/>
          </a:xfrm>
        </p:spPr>
        <p:txBody>
          <a:bodyPr/>
          <a:lstStyle/>
          <a:p>
            <a:r>
              <a:rPr lang="en-US" dirty="0"/>
              <a:t>In your client project, navigate to the reinsurance tab</a:t>
            </a:r>
          </a:p>
          <a:p>
            <a:r>
              <a:rPr lang="en-US" dirty="0"/>
              <a:t>Create a new program</a:t>
            </a:r>
          </a:p>
          <a:p>
            <a:pPr lvl="1"/>
            <a:r>
              <a:rPr lang="en-US" dirty="0"/>
              <a:t>To do this, type the program name in the first row of the table</a:t>
            </a:r>
          </a:p>
          <a:p>
            <a:pPr lvl="2"/>
            <a:r>
              <a:rPr lang="en-US" dirty="0"/>
              <a:t>Name it something easily recognizable so you can differentiate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F1DF6-CC1A-44F2-B9C2-C20F5D30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340" y="1060280"/>
            <a:ext cx="3315163" cy="2581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0D6C1-20E0-4326-90C7-52A3C2FF394E}"/>
              </a:ext>
            </a:extLst>
          </p:cNvPr>
          <p:cNvSpPr/>
          <p:nvPr/>
        </p:nvSpPr>
        <p:spPr bwMode="auto">
          <a:xfrm>
            <a:off x="7035743" y="2389914"/>
            <a:ext cx="2101304" cy="125200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BCC51-A135-49AA-B1AA-434289E3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23" y="3771231"/>
            <a:ext cx="9621593" cy="24006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42B8F6-D0D9-485F-A340-E79DB03124F7}"/>
              </a:ext>
            </a:extLst>
          </p:cNvPr>
          <p:cNvSpPr/>
          <p:nvPr/>
        </p:nvSpPr>
        <p:spPr bwMode="auto">
          <a:xfrm>
            <a:off x="1083958" y="5546956"/>
            <a:ext cx="1186903" cy="52078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9648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assigns a day of year to every event</a:t>
            </a:r>
          </a:p>
          <a:p>
            <a:pPr lvl="1"/>
            <a:r>
              <a:rPr lang="en-US" dirty="0"/>
              <a:t>Because of this, we will almost always model XPR, Surplus Share and Quota Share reinsurance with inception and expiration dates about 10 years higher/lower than the actual date</a:t>
            </a:r>
          </a:p>
          <a:p>
            <a:pPr lvl="1"/>
            <a:r>
              <a:rPr lang="en-US" dirty="0"/>
              <a:t>This is because using the actual one year date range can result in some weird rounding in the model</a:t>
            </a:r>
          </a:p>
          <a:p>
            <a:r>
              <a:rPr lang="en-US" dirty="0"/>
              <a:t>Inuring Order will change how reinsurance is applied in modelling</a:t>
            </a:r>
          </a:p>
          <a:p>
            <a:pPr lvl="1"/>
            <a:r>
              <a:rPr lang="en-US" dirty="0"/>
              <a:t>Anything with an inuring order greater than one will cause treaties to be applied deterministically, not stochastically</a:t>
            </a:r>
          </a:p>
          <a:p>
            <a:pPr lvl="2"/>
            <a:r>
              <a:rPr lang="en-US" dirty="0"/>
              <a:t>Note this is changing in AIR’s next generation financial model</a:t>
            </a:r>
          </a:p>
          <a:p>
            <a:pPr lvl="1"/>
            <a:r>
              <a:rPr lang="en-US" dirty="0"/>
              <a:t>AIR requires location/layer level treaties to apply before contract level treaties, and all treaties must apply before catastrophe treaties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8D20-5CEC-4DBB-9DA6-4F282FBB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32" y="4377534"/>
            <a:ext cx="8856336" cy="1663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86969-8FF5-4F68-BDEB-8654125EC0F9}"/>
              </a:ext>
            </a:extLst>
          </p:cNvPr>
          <p:cNvSpPr/>
          <p:nvPr/>
        </p:nvSpPr>
        <p:spPr bwMode="auto">
          <a:xfrm>
            <a:off x="9588843" y="4572000"/>
            <a:ext cx="951471" cy="146427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3329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 Information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 clients provide us their own reinsurance files which can be imported directly into your project. </a:t>
            </a:r>
          </a:p>
          <a:p>
            <a:pPr lvl="1"/>
            <a:r>
              <a:rPr lang="en-US" dirty="0"/>
              <a:t>Simply navigate to where the file is saved using the import utility in the reinsurance interface</a:t>
            </a:r>
          </a:p>
          <a:p>
            <a:r>
              <a:rPr lang="en-US" dirty="0"/>
              <a:t>You can also export the reinsurance program to a file by using the export utility</a:t>
            </a:r>
          </a:p>
          <a:p>
            <a:pPr lvl="1"/>
            <a:r>
              <a:rPr lang="en-US" dirty="0"/>
              <a:t>You will need to type out the full network file path in the file name as AIR does not let you navigate to the saved folder</a:t>
            </a:r>
          </a:p>
          <a:p>
            <a:pPr lvl="1"/>
            <a:r>
              <a:rPr lang="en-US" i="1" dirty="0"/>
              <a:t>\\rdutrfs01.tigerrisk.local\R_Drive\02_CLIENTDATA\ClientName\REINSURACEFILE.rpx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6F73F-1383-4FC6-813B-5044A7A6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2" y="1817524"/>
            <a:ext cx="10244919" cy="1511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DAC571-2713-4ADF-8FF3-D37B52E9B730}"/>
              </a:ext>
            </a:extLst>
          </p:cNvPr>
          <p:cNvSpPr/>
          <p:nvPr/>
        </p:nvSpPr>
        <p:spPr bwMode="auto">
          <a:xfrm>
            <a:off x="10170488" y="2070674"/>
            <a:ext cx="916403" cy="61943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4273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325A09-C9E7-4B21-905B-DFAF94166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670" r="1095"/>
          <a:stretch/>
        </p:blipFill>
        <p:spPr>
          <a:xfrm>
            <a:off x="0" y="-1"/>
            <a:ext cx="12192000" cy="68619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159E934-B060-4F12-9C17-0006664F63DC}"/>
              </a:ext>
            </a:extLst>
          </p:cNvPr>
          <p:cNvSpPr txBox="1">
            <a:spLocks/>
          </p:cNvSpPr>
          <p:nvPr/>
        </p:nvSpPr>
        <p:spPr bwMode="auto">
          <a:xfrm>
            <a:off x="4635892" y="4613738"/>
            <a:ext cx="46479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1400" kern="0" dirty="0">
                <a:solidFill>
                  <a:srgbClr val="F7B041"/>
                </a:solidFill>
              </a:rPr>
              <a:t>TIGERRISK PARTNERS</a:t>
            </a:r>
            <a:br>
              <a:rPr lang="en-US" kern="0" dirty="0"/>
            </a:br>
            <a:r>
              <a:rPr lang="en-US" kern="0" dirty="0">
                <a:solidFill>
                  <a:schemeClr val="bg1"/>
                </a:solidFill>
              </a:rPr>
              <a:t>Facultative Reinsurance</a:t>
            </a:r>
            <a:endParaRPr lang="en-US" sz="2400" kern="0" dirty="0">
              <a:solidFill>
                <a:srgbClr val="F7B04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43AF39-B022-4A40-8F80-0311AB25CCC0}"/>
              </a:ext>
            </a:extLst>
          </p:cNvPr>
          <p:cNvSpPr txBox="1">
            <a:spLocks/>
          </p:cNvSpPr>
          <p:nvPr/>
        </p:nvSpPr>
        <p:spPr bwMode="auto">
          <a:xfrm>
            <a:off x="3162114" y="4363622"/>
            <a:ext cx="140077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en-US" sz="66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sz="66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6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3145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Facultative Reinsurance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FED7A-8703-47DA-8BAE-4073B1FE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the other types of reinsurance, facultative (FAC) reinsurance is modeled completely in the background of the model</a:t>
            </a:r>
          </a:p>
          <a:p>
            <a:r>
              <a:rPr lang="en-US" dirty="0"/>
              <a:t>A file is imported along with the contract and location file which contains links to the exposure data and details what reinsurance covers the individual risks</a:t>
            </a:r>
          </a:p>
          <a:p>
            <a:r>
              <a:rPr lang="en-US" dirty="0"/>
              <a:t>FAC can cover risks at either the location or policy level and will have an attachment point, limit and participation amount</a:t>
            </a:r>
          </a:p>
          <a:p>
            <a:r>
              <a:rPr lang="en-US" dirty="0"/>
              <a:t>FAC detail is stored in the </a:t>
            </a:r>
            <a:r>
              <a:rPr lang="en-US" dirty="0" err="1"/>
              <a:t>tReinsAppliestoEXP</a:t>
            </a:r>
            <a:r>
              <a:rPr lang="en-US" dirty="0"/>
              <a:t> table in your CEDE database</a:t>
            </a:r>
          </a:p>
          <a:p>
            <a:r>
              <a:rPr lang="en-US" dirty="0"/>
              <a:t>Once the data is imported it will automatically be applied in your modelling</a:t>
            </a:r>
          </a:p>
        </p:txBody>
      </p:sp>
    </p:spTree>
    <p:extLst>
      <p:ext uri="{BB962C8B-B14F-4D97-AF65-F5344CB8AC3E}">
        <p14:creationId xmlns:p14="http://schemas.microsoft.com/office/powerpoint/2010/main" val="184458629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>
            <a:extLst>
              <a:ext uri="{FF2B5EF4-FFF2-40B4-BE49-F238E27FC236}">
                <a16:creationId xmlns:a16="http://schemas.microsoft.com/office/drawing/2014/main" id="{2E4355FE-4EE1-4E63-866C-7BA194853DB9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B704C-2B80-4B37-B6C2-D79EFF9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Import File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591F138-8DB4-458C-9C25-EA8C0097491E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949886263"/>
              </p:ext>
            </p:extLst>
          </p:nvPr>
        </p:nvGraphicFramePr>
        <p:xfrm>
          <a:off x="495300" y="1368425"/>
          <a:ext cx="695483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759">
                  <a:extLst>
                    <a:ext uri="{9D8B030D-6E8A-4147-A177-3AD203B41FA5}">
                      <a16:colId xmlns:a16="http://schemas.microsoft.com/office/drawing/2014/main" val="1879087821"/>
                    </a:ext>
                  </a:extLst>
                </a:gridCol>
                <a:gridCol w="955024">
                  <a:extLst>
                    <a:ext uri="{9D8B030D-6E8A-4147-A177-3AD203B41FA5}">
                      <a16:colId xmlns:a16="http://schemas.microsoft.com/office/drawing/2014/main" val="1936244409"/>
                    </a:ext>
                  </a:extLst>
                </a:gridCol>
                <a:gridCol w="838899">
                  <a:extLst>
                    <a:ext uri="{9D8B030D-6E8A-4147-A177-3AD203B41FA5}">
                      <a16:colId xmlns:a16="http://schemas.microsoft.com/office/drawing/2014/main" val="3166466949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1093093993"/>
                    </a:ext>
                  </a:extLst>
                </a:gridCol>
                <a:gridCol w="612396">
                  <a:extLst>
                    <a:ext uri="{9D8B030D-6E8A-4147-A177-3AD203B41FA5}">
                      <a16:colId xmlns:a16="http://schemas.microsoft.com/office/drawing/2014/main" val="3753580434"/>
                    </a:ext>
                  </a:extLst>
                </a:gridCol>
                <a:gridCol w="729842">
                  <a:extLst>
                    <a:ext uri="{9D8B030D-6E8A-4147-A177-3AD203B41FA5}">
                      <a16:colId xmlns:a16="http://schemas.microsoft.com/office/drawing/2014/main" val="1161005446"/>
                    </a:ext>
                  </a:extLst>
                </a:gridCol>
                <a:gridCol w="805343">
                  <a:extLst>
                    <a:ext uri="{9D8B030D-6E8A-4147-A177-3AD203B41FA5}">
                      <a16:colId xmlns:a16="http://schemas.microsoft.com/office/drawing/2014/main" val="3144089470"/>
                    </a:ext>
                  </a:extLst>
                </a:gridCol>
                <a:gridCol w="755010">
                  <a:extLst>
                    <a:ext uri="{9D8B030D-6E8A-4147-A177-3AD203B41FA5}">
                      <a16:colId xmlns:a16="http://schemas.microsoft.com/office/drawing/2014/main" val="797774220"/>
                    </a:ext>
                  </a:extLst>
                </a:gridCol>
                <a:gridCol w="688604">
                  <a:extLst>
                    <a:ext uri="{9D8B030D-6E8A-4147-A177-3AD203B41FA5}">
                      <a16:colId xmlns:a16="http://schemas.microsoft.com/office/drawing/2014/main" val="223305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Contract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Reinsurance 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Reinsurance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Exposure 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Exposure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Ceded Percentage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Reinsurance Limit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Attachment Amount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Currency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994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784666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15,000,000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20,000,000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87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784666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15,000,000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35,000,000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212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45462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814728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2,500,000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27,000,000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791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830778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9,619,961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50,000,000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35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784820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3,551,092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20,000,000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819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78,739,000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50,000,000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602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32,273,000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50,000,000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38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-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67,467,737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65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35,000,000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49,990,000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427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26,000,000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50,000,000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078998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16243E-FEAF-4677-AEF6-2A27E2D8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 ID links to the account ID that is imported with your data</a:t>
            </a:r>
          </a:p>
          <a:p>
            <a:r>
              <a:rPr lang="en-US" dirty="0"/>
              <a:t>Exposure type and exposure ID are then used to link to the appropriate data </a:t>
            </a:r>
          </a:p>
          <a:p>
            <a:r>
              <a:rPr lang="en-US" dirty="0"/>
              <a:t>Notice how in some cases an individual location can have more than one FAC layer</a:t>
            </a:r>
          </a:p>
          <a:p>
            <a:r>
              <a:rPr lang="en-US" dirty="0"/>
              <a:t>There are also cases where there is a limit of zero, which the model interprets as unlimited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8A554-01B6-40EF-8B14-9431FFB33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653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2501</TotalTime>
  <Words>1149</Words>
  <Application>Microsoft Office PowerPoint</Application>
  <PresentationFormat>Widescreen</PresentationFormat>
  <Paragraphs>203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Symbol</vt:lpstr>
      <vt:lpstr>Wingdings</vt:lpstr>
      <vt:lpstr>TigerTemplate</vt:lpstr>
      <vt:lpstr>How to Model Reinsurance in AIR</vt:lpstr>
      <vt:lpstr>Goals</vt:lpstr>
      <vt:lpstr>PowerPoint Presentation</vt:lpstr>
      <vt:lpstr>Creating a Reinsurance Program</vt:lpstr>
      <vt:lpstr>Good to Know Information</vt:lpstr>
      <vt:lpstr>Good to Know Information</vt:lpstr>
      <vt:lpstr>PowerPoint Presentation</vt:lpstr>
      <vt:lpstr>Facultative Reinsurance</vt:lpstr>
      <vt:lpstr>Sample Import File</vt:lpstr>
      <vt:lpstr>PowerPoint Presentation</vt:lpstr>
      <vt:lpstr>Surplus Share</vt:lpstr>
      <vt:lpstr>Surplus Share</vt:lpstr>
      <vt:lpstr>PowerPoint Presentation</vt:lpstr>
      <vt:lpstr>Excess Per Risk</vt:lpstr>
      <vt:lpstr>PowerPoint Presentation</vt:lpstr>
      <vt:lpstr>Quota Share</vt:lpstr>
      <vt:lpstr>PowerPoint Presentation</vt:lpstr>
      <vt:lpstr>Catastrophe Layers</vt:lpstr>
      <vt:lpstr>PowerPoint Presentation</vt:lpstr>
      <vt:lpstr>Homework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Mikel Lundholm</cp:lastModifiedBy>
  <cp:revision>306</cp:revision>
  <cp:lastPrinted>2021-01-21T01:11:51Z</cp:lastPrinted>
  <dcterms:created xsi:type="dcterms:W3CDTF">2018-01-30T16:53:25Z</dcterms:created>
  <dcterms:modified xsi:type="dcterms:W3CDTF">2022-01-05T22:07:05Z</dcterms:modified>
</cp:coreProperties>
</file>